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sldIdLst>
    <p:sldId id="776" r:id="rId5"/>
    <p:sldId id="777" r:id="rId6"/>
    <p:sldId id="778" r:id="rId7"/>
    <p:sldId id="798" r:id="rId8"/>
    <p:sldId id="787" r:id="rId9"/>
    <p:sldId id="799" r:id="rId10"/>
    <p:sldId id="773" r:id="rId11"/>
    <p:sldId id="721" r:id="rId12"/>
    <p:sldId id="800" r:id="rId13"/>
    <p:sldId id="762" r:id="rId14"/>
    <p:sldId id="801" r:id="rId15"/>
    <p:sldId id="751" r:id="rId16"/>
    <p:sldId id="802" r:id="rId17"/>
    <p:sldId id="804" r:id="rId18"/>
    <p:sldId id="803" r:id="rId19"/>
    <p:sldId id="7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0E17CF-4677-4AD6-A2B5-B07EC456D56B}">
          <p14:sldIdLst>
            <p14:sldId id="776"/>
            <p14:sldId id="777"/>
            <p14:sldId id="778"/>
            <p14:sldId id="798"/>
            <p14:sldId id="787"/>
            <p14:sldId id="799"/>
            <p14:sldId id="773"/>
            <p14:sldId id="721"/>
            <p14:sldId id="800"/>
            <p14:sldId id="762"/>
            <p14:sldId id="801"/>
            <p14:sldId id="751"/>
            <p14:sldId id="802"/>
            <p14:sldId id="804"/>
            <p14:sldId id="803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272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96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4" pos="2075" userDrawn="1">
          <p15:clr>
            <a:srgbClr val="A4A3A4"/>
          </p15:clr>
        </p15:guide>
        <p15:guide id="25" orient="horz" pos="3408" userDrawn="1">
          <p15:clr>
            <a:srgbClr val="A4A3A4"/>
          </p15:clr>
        </p15:guide>
        <p15:guide id="26" orient="horz" pos="3792" userDrawn="1">
          <p15:clr>
            <a:srgbClr val="A4A3A4"/>
          </p15:clr>
        </p15:guide>
        <p15:guide id="28" pos="4200" userDrawn="1">
          <p15:clr>
            <a:srgbClr val="A4A3A4"/>
          </p15:clr>
        </p15:guide>
        <p15:guide id="29" orient="horz" pos="1204" userDrawn="1">
          <p15:clr>
            <a:srgbClr val="A4A3A4"/>
          </p15:clr>
        </p15:guide>
        <p15:guide id="30" pos="4920" userDrawn="1">
          <p15:clr>
            <a:srgbClr val="A4A3A4"/>
          </p15:clr>
        </p15:guide>
        <p15:guide id="31" pos="9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894"/>
    <a:srgbClr val="1A9BD7"/>
    <a:srgbClr val="21346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4" autoAdjust="0"/>
    <p:restoredTop sz="82673" autoAdjust="0"/>
  </p:normalViewPr>
  <p:slideViewPr>
    <p:cSldViewPr snapToGrid="0" showGuides="1">
      <p:cViewPr varScale="1">
        <p:scale>
          <a:sx n="92" d="100"/>
          <a:sy n="92" d="100"/>
        </p:scale>
        <p:origin x="184" y="272"/>
      </p:cViewPr>
      <p:guideLst>
        <p:guide pos="216"/>
        <p:guide pos="5544"/>
        <p:guide pos="7272"/>
        <p:guide orient="horz" pos="744"/>
        <p:guide orient="horz" pos="216"/>
        <p:guide orient="horz" pos="3696"/>
        <p:guide orient="horz" pos="912"/>
        <p:guide pos="2075"/>
        <p:guide orient="horz" pos="3408"/>
        <p:guide orient="horz" pos="3792"/>
        <p:guide pos="4200"/>
        <p:guide orient="horz" pos="1204"/>
        <p:guide pos="4920"/>
        <p:guide pos="9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3152" cy="73152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7/28/17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39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4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8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14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7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pn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9792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  <p15:guide id="0" pos="7200" userDrawn="1">
          <p15:clr>
            <a:srgbClr val="FBAE40"/>
          </p15:clr>
        </p15:guide>
        <p15:guide id="2" pos="20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84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Do Not Use Any Layouts</a:t>
            </a:r>
            <a:br>
              <a:rPr lang="en-US" dirty="0" smtClean="0"/>
            </a:br>
            <a:r>
              <a:rPr lang="en-US" dirty="0" smtClean="0"/>
              <a:t>Past This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9859" y="4269429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9858" y="4916489"/>
            <a:ext cx="8120141" cy="1395411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0064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54" userDrawn="1">
          <p15:clr>
            <a:srgbClr val="FBAE40"/>
          </p15:clr>
        </p15:guide>
        <p15:guide id="2" pos="7200">
          <p15:clr>
            <a:srgbClr val="FBAE40"/>
          </p15:clr>
        </p15:guide>
        <p15:guide id="0" orient="horz" pos="2433" userDrawn="1">
          <p15:clr>
            <a:srgbClr val="FBAE40"/>
          </p15:clr>
        </p15:guide>
        <p15:guide id="3" pos="7476" userDrawn="1">
          <p15:clr>
            <a:srgbClr val="FBAE40"/>
          </p15:clr>
        </p15:guide>
        <p15:guide id="4" pos="207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75502" y="5908274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0"/>
            <a:ext cx="12192000" cy="39520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72" y="550031"/>
            <a:ext cx="4824350" cy="27136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197" y="55454"/>
            <a:ext cx="4845803" cy="37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564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075" userDrawn="1">
          <p15:clr>
            <a:srgbClr val="FBAE40"/>
          </p15:clr>
        </p15:guide>
        <p15:guide id="4" orient="horz" pos="34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3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6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 smtClean="0"/>
              <a:t>The Download: Tech Talks            #HPCCTechTalks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3" r:id="rId2"/>
    <p:sldLayoutId id="2147483664" r:id="rId3"/>
    <p:sldLayoutId id="2147483669" r:id="rId4"/>
    <p:sldLayoutId id="2147483651" r:id="rId5"/>
    <p:sldLayoutId id="2147483650" r:id="rId6"/>
    <p:sldLayoutId id="2147483652" r:id="rId7"/>
    <p:sldLayoutId id="2147483653" r:id="rId8"/>
    <p:sldLayoutId id="2147483668" r:id="rId9"/>
    <p:sldLayoutId id="2147483654" r:id="rId10"/>
    <p:sldLayoutId id="2147483655" r:id="rId11"/>
    <p:sldLayoutId id="2147483667" r:id="rId12"/>
    <p:sldLayoutId id="2147483666" r:id="rId13"/>
  </p:sldLayoutIdLst>
  <p:timing>
    <p:tnLst>
      <p:par>
        <p:cTn id="1" dur="indefinite" restart="never" nodeType="tmRoot"/>
      </p:par>
    </p:tnLst>
  </p:timing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mailto:vnair2@ncsu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896349" cy="1090420"/>
          </a:xfrm>
        </p:spPr>
        <p:txBody>
          <a:bodyPr/>
          <a:lstStyle/>
          <a:p>
            <a:r>
              <a:rPr lang="en-US" dirty="0" smtClean="0"/>
              <a:t>Spark-HPCC: HPCC with Spark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295650" y="4400359"/>
            <a:ext cx="8134350" cy="1608136"/>
          </a:xfrm>
        </p:spPr>
        <p:txBody>
          <a:bodyPr/>
          <a:lstStyle/>
          <a:p>
            <a:pPr algn="r"/>
            <a:r>
              <a:rPr lang="en-US" dirty="0" smtClean="0"/>
              <a:t>Vivek Nair</a:t>
            </a:r>
          </a:p>
          <a:p>
            <a:pPr algn="r"/>
            <a:r>
              <a:rPr lang="en-US" dirty="0" smtClean="0"/>
              <a:t>Software Engineering Intern</a:t>
            </a:r>
          </a:p>
          <a:p>
            <a:pPr algn="r"/>
            <a:r>
              <a:rPr lang="en-US" dirty="0" smtClean="0"/>
              <a:t>Mentor: Dan Camper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353175"/>
            <a:ext cx="4535488" cy="365125"/>
          </a:xfrm>
        </p:spPr>
        <p:txBody>
          <a:bodyPr/>
          <a:lstStyle/>
          <a:p>
            <a:r>
              <a:rPr lang="en-US" dirty="0" smtClean="0"/>
              <a:t>The Download: Tech Talks            #</a:t>
            </a:r>
            <a:r>
              <a:rPr lang="en-US" dirty="0" err="1" smtClean="0"/>
              <a:t>HPCCTechTalks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3175"/>
            <a:ext cx="398463" cy="365125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5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Spark-&gt;HPCC: Run </a:t>
            </a:r>
            <a:r>
              <a:rPr lang="en-US" dirty="0" smtClean="0"/>
              <a:t>Spark using data from HPCC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10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807766" y="2401529"/>
            <a:ext cx="1394591" cy="1399165"/>
            <a:chOff x="8269703" y="288757"/>
            <a:chExt cx="2354178" cy="3010484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8708851" y="707016"/>
              <a:ext cx="1524000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12864" y="1793997"/>
              <a:ext cx="1467855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712864" y="1779249"/>
              <a:ext cx="1524000" cy="0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8269703" y="1348830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685418" y="288757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685417" y="1348829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685417" y="2408904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3359686" y="3090691"/>
            <a:ext cx="466127" cy="10419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1"/>
            <a:endCxn id="31" idx="6"/>
          </p:cNvCxnSpPr>
          <p:nvPr/>
        </p:nvCxnSpPr>
        <p:spPr>
          <a:xfrm flipH="1">
            <a:off x="1529020" y="3080877"/>
            <a:ext cx="548966" cy="42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https://d3an9kf42ylj3p.cloudfront.net/uploads/2015/06/spark-logo.png?x230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11717" r="7222" b="32365"/>
          <a:stretch/>
        </p:blipFill>
        <p:spPr bwMode="auto">
          <a:xfrm>
            <a:off x="1529019" y="887926"/>
            <a:ext cx="1131733" cy="6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204475" y="2369511"/>
            <a:ext cx="1324545" cy="1431183"/>
            <a:chOff x="1323472" y="288758"/>
            <a:chExt cx="2462463" cy="30104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792703" y="733926"/>
              <a:ext cx="1467855" cy="106007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792703" y="1793999"/>
              <a:ext cx="1524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792703" y="1793999"/>
              <a:ext cx="1524000" cy="106007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323474" y="288758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323473" y="1348831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323472" y="2408904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847472" y="1348831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2727424" y="847437"/>
            <a:ext cx="0" cy="5288668"/>
          </a:xfrm>
          <a:prstGeom prst="line">
            <a:avLst/>
          </a:prstGeom>
          <a:ln w="63500">
            <a:solidFill>
              <a:schemeClr val="tx1">
                <a:alpha val="1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077986" y="2860083"/>
            <a:ext cx="1314920" cy="44158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HPCCFuseJ</a:t>
            </a:r>
          </a:p>
        </p:txBody>
      </p:sp>
      <p:pic>
        <p:nvPicPr>
          <p:cNvPr id="35" name="Picture 6" descr="https://hpccsystems.com/sites/default/files/gbb-uploads/homepage-splash-logo-fqwx5q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6709" r="12255" b="23331"/>
          <a:stretch/>
        </p:blipFill>
        <p:spPr bwMode="auto">
          <a:xfrm>
            <a:off x="2854040" y="900106"/>
            <a:ext cx="953726" cy="6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/>
          <p:cNvSpPr/>
          <p:nvPr/>
        </p:nvSpPr>
        <p:spPr>
          <a:xfrm>
            <a:off x="311923" y="1972776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32" y="3234766"/>
            <a:ext cx="11854336" cy="2683197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442415" y="3260404"/>
            <a:ext cx="7134727" cy="2542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1815352" y="769704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6" name="Content Placeholder 32"/>
          <p:cNvSpPr>
            <a:spLocks noGrp="1"/>
          </p:cNvSpPr>
          <p:nvPr>
            <p:ph sz="quarter" idx="4"/>
          </p:nvPr>
        </p:nvSpPr>
        <p:spPr>
          <a:xfrm>
            <a:off x="6286500" y="770021"/>
            <a:ext cx="5572124" cy="558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1. Mount HPCCFuseJ on the Spark master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57" name="Content Placeholder 32"/>
          <p:cNvSpPr>
            <a:spLocks noGrp="1"/>
          </p:cNvSpPr>
          <p:nvPr>
            <p:ph sz="quarter" idx="4"/>
          </p:nvPr>
        </p:nvSpPr>
        <p:spPr>
          <a:xfrm>
            <a:off x="6286500" y="2324542"/>
            <a:ext cx="5572124" cy="1350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2. Run </a:t>
            </a:r>
            <a:r>
              <a:rPr lang="en-US" sz="2400" dirty="0" err="1"/>
              <a:t>pySpark</a:t>
            </a:r>
            <a:r>
              <a:rPr lang="en-US" sz="2400" dirty="0"/>
              <a:t> program </a:t>
            </a:r>
          </a:p>
          <a:p>
            <a:pPr marL="457200" lvl="1" indent="0">
              <a:buNone/>
            </a:pPr>
            <a:r>
              <a:rPr lang="en-US" sz="2000" dirty="0"/>
              <a:t>- Treat HPCC files as local files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sz="2000" dirty="0" smtClean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1373194"/>
            <a:ext cx="7962900" cy="28575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7796464" y="1409290"/>
            <a:ext cx="1579276" cy="200043"/>
          </a:xfrm>
          <a:prstGeom prst="rect">
            <a:avLst/>
          </a:pr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069381" y="1417816"/>
            <a:ext cx="2034387" cy="191517"/>
          </a:xfrm>
          <a:prstGeom prst="rect">
            <a:avLst/>
          </a:pr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ular Callout 60"/>
          <p:cNvSpPr/>
          <p:nvPr/>
        </p:nvSpPr>
        <p:spPr>
          <a:xfrm>
            <a:off x="7351822" y="1790562"/>
            <a:ext cx="1758030" cy="306020"/>
          </a:xfrm>
          <a:prstGeom prst="wedgeRoundRectCallout">
            <a:avLst>
              <a:gd name="adj1" fmla="val -7253"/>
              <a:gd name="adj2" fmla="val -10142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HPCC Cluster IP</a:t>
            </a:r>
          </a:p>
        </p:txBody>
      </p:sp>
      <p:sp>
        <p:nvSpPr>
          <p:cNvPr id="62" name="Rounded Rectangular Callout 61"/>
          <p:cNvSpPr/>
          <p:nvPr/>
        </p:nvSpPr>
        <p:spPr>
          <a:xfrm>
            <a:off x="9375740" y="1813335"/>
            <a:ext cx="598439" cy="307311"/>
          </a:xfrm>
          <a:prstGeom prst="wedgeRoundRectCallout">
            <a:avLst>
              <a:gd name="adj1" fmla="val -19399"/>
              <a:gd name="adj2" fmla="val -10006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3" name="Rounded Rectangular Callout 62"/>
          <p:cNvSpPr/>
          <p:nvPr/>
        </p:nvSpPr>
        <p:spPr>
          <a:xfrm>
            <a:off x="10316828" y="1835432"/>
            <a:ext cx="1882264" cy="264829"/>
          </a:xfrm>
          <a:prstGeom prst="wedgeRoundRectCallout">
            <a:avLst>
              <a:gd name="adj1" fmla="val -4440"/>
              <a:gd name="adj2" fmla="val -11777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Local mount point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439732" y="1389739"/>
            <a:ext cx="500627" cy="201864"/>
          </a:xfrm>
          <a:prstGeom prst="rect">
            <a:avLst/>
          </a:pr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2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3" grpId="0" animBg="1"/>
      <p:bldP spid="48" grpId="0" animBg="1"/>
      <p:bldP spid="36" grpId="0" animBg="1"/>
      <p:bldP spid="56" grpId="0" build="p"/>
      <p:bldP spid="57" grpId="0" build="p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Spark-HPCC: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</a:rPr>
              <a:t>HPCC-&gt;</a:t>
            </a:r>
            <a:r>
              <a:rPr lang="en-US" dirty="0" smtClean="0">
                <a:solidFill>
                  <a:schemeClr val="accent1"/>
                </a:solidFill>
              </a:rPr>
              <a:t>Spark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Demonstration</a:t>
            </a:r>
            <a:endParaRPr lang="en-US" dirty="0" smtClean="0">
              <a:solidFill>
                <a:schemeClr val="accent1"/>
              </a:solidFill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HPCC-&gt;Spark: Run </a:t>
            </a:r>
            <a:r>
              <a:rPr lang="en-US" dirty="0" smtClean="0"/>
              <a:t>Spark from ECLIDE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4"/>
          </p:nvPr>
        </p:nvSpPr>
        <p:spPr>
          <a:xfrm>
            <a:off x="6286500" y="770022"/>
            <a:ext cx="5572124" cy="3988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1. Mount HPCCFuseJ on the Spark master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12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807766" y="1378845"/>
            <a:ext cx="1394591" cy="1399165"/>
            <a:chOff x="8269703" y="288757"/>
            <a:chExt cx="2354178" cy="3010484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8708851" y="707016"/>
              <a:ext cx="1524000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12864" y="1793997"/>
              <a:ext cx="1467855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712864" y="1779249"/>
              <a:ext cx="1524000" cy="0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8269703" y="1348830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685418" y="288757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685417" y="1348829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685417" y="2408904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2077986" y="1837399"/>
            <a:ext cx="1314920" cy="44158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HPCCFuseJ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359686" y="2068007"/>
            <a:ext cx="466127" cy="10419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1"/>
            <a:endCxn id="31" idx="6"/>
          </p:cNvCxnSpPr>
          <p:nvPr/>
        </p:nvCxnSpPr>
        <p:spPr>
          <a:xfrm flipH="1">
            <a:off x="1529020" y="2058193"/>
            <a:ext cx="548966" cy="42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https://d3an9kf42ylj3p.cloudfront.net/uploads/2015/06/spark-logo.png?x230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11717" r="7222" b="32365"/>
          <a:stretch/>
        </p:blipFill>
        <p:spPr bwMode="auto">
          <a:xfrm>
            <a:off x="166976" y="4715625"/>
            <a:ext cx="17145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204475" y="1346827"/>
            <a:ext cx="1324545" cy="1431183"/>
            <a:chOff x="1323472" y="288758"/>
            <a:chExt cx="2462463" cy="30104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792703" y="733926"/>
              <a:ext cx="1467855" cy="106007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792703" y="1793999"/>
              <a:ext cx="1524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792703" y="1793999"/>
              <a:ext cx="1524000" cy="106007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323474" y="288758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323473" y="1348831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323472" y="2408904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847472" y="1348831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112" y="4242319"/>
            <a:ext cx="1266825" cy="1200150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166975" y="4715625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32" name="Picture 6" descr="http://livy.incubator.apache.org/assets/themes/apache/img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71" y="3095907"/>
            <a:ext cx="2109350" cy="78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/>
          <p:cNvSpPr/>
          <p:nvPr/>
        </p:nvSpPr>
        <p:spPr>
          <a:xfrm>
            <a:off x="4260787" y="3818024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cxnSp>
        <p:nvCxnSpPr>
          <p:cNvPr id="5" name="Elbow Connector 4"/>
          <p:cNvCxnSpPr>
            <a:endCxn id="32" idx="3"/>
          </p:cNvCxnSpPr>
          <p:nvPr/>
        </p:nvCxnSpPr>
        <p:spPr>
          <a:xfrm rot="5400000">
            <a:off x="3362149" y="2782716"/>
            <a:ext cx="1133737" cy="277792"/>
          </a:xfrm>
          <a:prstGeom prst="bentConnector2">
            <a:avLst/>
          </a:prstGeom>
          <a:ln>
            <a:solidFill>
              <a:srgbClr val="969894"/>
            </a:solidFill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32" idx="1"/>
            <a:endCxn id="31" idx="4"/>
          </p:cNvCxnSpPr>
          <p:nvPr/>
        </p:nvCxnSpPr>
        <p:spPr>
          <a:xfrm rot="10800000">
            <a:off x="1276623" y="2274051"/>
            <a:ext cx="404148" cy="1214430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577752" y="3940776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4970715" y="2923674"/>
            <a:ext cx="0" cy="1183862"/>
          </a:xfrm>
          <a:prstGeom prst="straightConnector1">
            <a:avLst/>
          </a:prstGeom>
          <a:ln>
            <a:solidFill>
              <a:srgbClr val="969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38" idx="1"/>
            <a:endCxn id="38" idx="0"/>
          </p:cNvCxnSpPr>
          <p:nvPr/>
        </p:nvCxnSpPr>
        <p:spPr>
          <a:xfrm rot="5400000" flipH="1" flipV="1">
            <a:off x="3957158" y="1803553"/>
            <a:ext cx="60599" cy="196553"/>
          </a:xfrm>
          <a:prstGeom prst="curvedConnector3">
            <a:avLst>
              <a:gd name="adj1" fmla="val 1211847"/>
            </a:avLst>
          </a:prstGeom>
          <a:ln w="12700">
            <a:solidFill>
              <a:srgbClr val="969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842508" y="777244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cxnSp>
        <p:nvCxnSpPr>
          <p:cNvPr id="14" name="Elbow Connector 13"/>
          <p:cNvCxnSpPr/>
          <p:nvPr/>
        </p:nvCxnSpPr>
        <p:spPr>
          <a:xfrm rot="16200000" flipH="1">
            <a:off x="1055234" y="2695177"/>
            <a:ext cx="965970" cy="285106"/>
          </a:xfrm>
          <a:prstGeom prst="bentConnector3">
            <a:avLst>
              <a:gd name="adj1" fmla="val 99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5400000" flipH="1" flipV="1">
            <a:off x="3361400" y="2792934"/>
            <a:ext cx="956502" cy="99060"/>
          </a:xfrm>
          <a:prstGeom prst="bentConnector3">
            <a:avLst>
              <a:gd name="adj1" fmla="val -1573"/>
            </a:avLst>
          </a:prstGeom>
          <a:ln>
            <a:solidFill>
              <a:srgbClr val="969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2526146" y="2692973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2727424" y="847437"/>
            <a:ext cx="0" cy="5288668"/>
          </a:xfrm>
          <a:prstGeom prst="line">
            <a:avLst/>
          </a:prstGeom>
          <a:ln w="63500">
            <a:solidFill>
              <a:schemeClr val="tx1">
                <a:alpha val="1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https://d3an9kf42ylj3p.cloudfront.net/uploads/2015/06/spark-logo.png?x230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11717" r="7222" b="32365"/>
          <a:stretch/>
        </p:blipFill>
        <p:spPr bwMode="auto">
          <a:xfrm>
            <a:off x="1529019" y="887926"/>
            <a:ext cx="1131733" cy="6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https://hpccsystems.com/sites/default/files/gbb-uploads/homepage-splash-logo-fqwx5q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6709" r="12255" b="23331"/>
          <a:stretch/>
        </p:blipFill>
        <p:spPr bwMode="auto">
          <a:xfrm>
            <a:off x="2854040" y="900106"/>
            <a:ext cx="953726" cy="6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ontent Placeholder 32"/>
          <p:cNvSpPr>
            <a:spLocks noGrp="1"/>
          </p:cNvSpPr>
          <p:nvPr>
            <p:ph sz="quarter" idx="4"/>
          </p:nvPr>
        </p:nvSpPr>
        <p:spPr>
          <a:xfrm>
            <a:off x="6286500" y="1259236"/>
            <a:ext cx="5572124" cy="51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2. Submit job to HPCC </a:t>
            </a:r>
          </a:p>
        </p:txBody>
      </p:sp>
      <p:sp>
        <p:nvSpPr>
          <p:cNvPr id="54" name="Content Placeholder 32"/>
          <p:cNvSpPr>
            <a:spLocks noGrp="1"/>
          </p:cNvSpPr>
          <p:nvPr>
            <p:ph sz="quarter" idx="4"/>
          </p:nvPr>
        </p:nvSpPr>
        <p:spPr>
          <a:xfrm>
            <a:off x="6311203" y="1751550"/>
            <a:ext cx="5572124" cy="522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3. Submit Spark Job using LIVY</a:t>
            </a:r>
          </a:p>
        </p:txBody>
      </p:sp>
      <p:sp>
        <p:nvSpPr>
          <p:cNvPr id="57" name="Content Placeholder 32"/>
          <p:cNvSpPr>
            <a:spLocks noGrp="1"/>
          </p:cNvSpPr>
          <p:nvPr>
            <p:ph sz="quarter" idx="4"/>
          </p:nvPr>
        </p:nvSpPr>
        <p:spPr>
          <a:xfrm>
            <a:off x="6280320" y="2262408"/>
            <a:ext cx="5572124" cy="503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4. Poll to check the status of the job</a:t>
            </a:r>
          </a:p>
        </p:txBody>
      </p:sp>
      <p:sp>
        <p:nvSpPr>
          <p:cNvPr id="58" name="Content Placeholder 32"/>
          <p:cNvSpPr>
            <a:spLocks noGrp="1"/>
          </p:cNvSpPr>
          <p:nvPr>
            <p:ph sz="quarter" idx="4"/>
          </p:nvPr>
        </p:nvSpPr>
        <p:spPr>
          <a:xfrm>
            <a:off x="6280320" y="2782804"/>
            <a:ext cx="5572124" cy="475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5. Return results to HPCC</a:t>
            </a:r>
            <a:endParaRPr lang="en-US" sz="2400" dirty="0"/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3048177" y="2312994"/>
            <a:ext cx="832778" cy="722494"/>
          </a:xfrm>
          <a:prstGeom prst="bentConnector3">
            <a:avLst/>
          </a:prstGeom>
          <a:ln w="19050">
            <a:solidFill>
              <a:srgbClr val="969894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1" idx="5"/>
          </p:cNvCxnSpPr>
          <p:nvPr/>
        </p:nvCxnSpPr>
        <p:spPr>
          <a:xfrm rot="16200000" flipH="1">
            <a:off x="1380824" y="2286335"/>
            <a:ext cx="899850" cy="751309"/>
          </a:xfrm>
          <a:prstGeom prst="bentConnector3">
            <a:avLst/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665" y="847437"/>
            <a:ext cx="10481535" cy="50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2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45" grpId="0" animBg="1"/>
      <p:bldP spid="34" grpId="0" animBg="1"/>
      <p:bldP spid="35" grpId="0" animBg="1"/>
      <p:bldP spid="36" grpId="0" animBg="1"/>
      <p:bldP spid="46" grpId="0" animBg="1"/>
      <p:bldP spid="48" grpId="0" animBg="1"/>
      <p:bldP spid="53" grpId="0" build="p"/>
      <p:bldP spid="54" grpId="0" build="p"/>
      <p:bldP spid="57" grpId="0" build="p"/>
      <p:bldP spid="5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Spark-HPCC: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HPCC-&gt;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Demonstration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Work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Spark-HPCC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Spark-HPCC: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HPCC-&gt;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Demonstration</a:t>
            </a:r>
          </a:p>
          <a:p>
            <a:r>
              <a:rPr lang="en-US" dirty="0">
                <a:solidFill>
                  <a:schemeClr val="accent1"/>
                </a:solidFill>
              </a:rPr>
              <a:t>Future Work</a:t>
            </a:r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bottleneck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Streaming Data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needs to be persisted (saved) before executing Spark</a:t>
            </a:r>
          </a:p>
          <a:p>
            <a:pPr lvl="1"/>
            <a:r>
              <a:rPr lang="en-US" dirty="0"/>
              <a:t>Can data be streamed from HPCC to Spark rather than persisting?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4584" y="1997351"/>
            <a:ext cx="4964485" cy="1891182"/>
            <a:chOff x="3886142" y="1816877"/>
            <a:chExt cx="4997882" cy="2161929"/>
          </a:xfrm>
        </p:grpSpPr>
        <p:sp>
          <p:nvSpPr>
            <p:cNvPr id="22" name="Arc 21"/>
            <p:cNvSpPr/>
            <p:nvPr/>
          </p:nvSpPr>
          <p:spPr>
            <a:xfrm>
              <a:off x="4356726" y="1816877"/>
              <a:ext cx="4040023" cy="890337"/>
            </a:xfrm>
            <a:prstGeom prst="arc">
              <a:avLst>
                <a:gd name="adj1" fmla="val 151126"/>
                <a:gd name="adj2" fmla="val 4929302"/>
              </a:avLst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886142" y="2032624"/>
              <a:ext cx="4997882" cy="1946182"/>
              <a:chOff x="3886142" y="2032624"/>
              <a:chExt cx="4997882" cy="1946182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489433" y="2064642"/>
                <a:ext cx="1394591" cy="1399165"/>
                <a:chOff x="8269703" y="288757"/>
                <a:chExt cx="2354178" cy="3010484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8708851" y="707016"/>
                  <a:ext cx="1524000" cy="1060073"/>
                </a:xfrm>
                <a:prstGeom prst="line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8712864" y="1793997"/>
                  <a:ext cx="1467855" cy="1060073"/>
                </a:xfrm>
                <a:prstGeom prst="line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8712864" y="1779249"/>
                  <a:ext cx="1524000" cy="0"/>
                </a:xfrm>
                <a:prstGeom prst="line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/>
                <p:cNvSpPr/>
                <p:nvPr/>
              </p:nvSpPr>
              <p:spPr>
                <a:xfrm>
                  <a:off x="8269703" y="1348830"/>
                  <a:ext cx="938463" cy="890337"/>
                </a:xfrm>
                <a:prstGeom prst="ellipse">
                  <a:avLst/>
                </a:prstGeom>
                <a:solidFill>
                  <a:srgbClr val="1A9B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9685418" y="288757"/>
                  <a:ext cx="938463" cy="890337"/>
                </a:xfrm>
                <a:prstGeom prst="ellipse">
                  <a:avLst/>
                </a:prstGeom>
                <a:solidFill>
                  <a:srgbClr val="1A9B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9685417" y="1348829"/>
                  <a:ext cx="938463" cy="890337"/>
                </a:xfrm>
                <a:prstGeom prst="ellipse">
                  <a:avLst/>
                </a:prstGeom>
                <a:solidFill>
                  <a:srgbClr val="1A9B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9685417" y="2408904"/>
                  <a:ext cx="938463" cy="890337"/>
                </a:xfrm>
                <a:prstGeom prst="ellipse">
                  <a:avLst/>
                </a:prstGeom>
                <a:solidFill>
                  <a:srgbClr val="1A9B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" name="Straight Arrow Connector 58"/>
              <p:cNvCxnSpPr/>
              <p:nvPr/>
            </p:nvCxnSpPr>
            <p:spPr>
              <a:xfrm>
                <a:off x="7041353" y="2753804"/>
                <a:ext cx="466127" cy="10419"/>
              </a:xfrm>
              <a:prstGeom prst="straightConnector1">
                <a:avLst/>
              </a:prstGeom>
              <a:ln w="63500">
                <a:solidFill>
                  <a:srgbClr val="96989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69" idx="1"/>
                <a:endCxn id="68" idx="6"/>
              </p:cNvCxnSpPr>
              <p:nvPr/>
            </p:nvCxnSpPr>
            <p:spPr>
              <a:xfrm flipH="1">
                <a:off x="5210687" y="2743990"/>
                <a:ext cx="548966" cy="4225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Group 60"/>
              <p:cNvGrpSpPr/>
              <p:nvPr/>
            </p:nvGrpSpPr>
            <p:grpSpPr>
              <a:xfrm>
                <a:off x="3886142" y="2032624"/>
                <a:ext cx="1324545" cy="1431183"/>
                <a:chOff x="1323472" y="288758"/>
                <a:chExt cx="2462463" cy="3010483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1792703" y="733926"/>
                  <a:ext cx="1467855" cy="106007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792703" y="1793999"/>
                  <a:ext cx="1524000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1792703" y="1793999"/>
                  <a:ext cx="1524000" cy="106007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Oval 64"/>
                <p:cNvSpPr/>
                <p:nvPr/>
              </p:nvSpPr>
              <p:spPr>
                <a:xfrm>
                  <a:off x="1323474" y="288758"/>
                  <a:ext cx="938463" cy="89033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323473" y="1348831"/>
                  <a:ext cx="938463" cy="89033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1323472" y="2408904"/>
                  <a:ext cx="938463" cy="89033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2847472" y="1348831"/>
                  <a:ext cx="938463" cy="89033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Curved Connector 70"/>
              <p:cNvCxnSpPr/>
              <p:nvPr/>
            </p:nvCxnSpPr>
            <p:spPr>
              <a:xfrm rot="10800000">
                <a:off x="4398173" y="2194542"/>
                <a:ext cx="1978565" cy="549449"/>
              </a:xfrm>
              <a:prstGeom prst="curvedConnector3">
                <a:avLst>
                  <a:gd name="adj1" fmla="val 71891"/>
                </a:avLst>
              </a:prstGeom>
              <a:ln w="22225">
                <a:solidFill>
                  <a:schemeClr val="bg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Arc 77"/>
              <p:cNvSpPr/>
              <p:nvPr/>
            </p:nvSpPr>
            <p:spPr>
              <a:xfrm>
                <a:off x="5068320" y="2895595"/>
                <a:ext cx="3259768" cy="815976"/>
              </a:xfrm>
              <a:prstGeom prst="arc">
                <a:avLst>
                  <a:gd name="adj1" fmla="val 16123046"/>
                  <a:gd name="adj2" fmla="val 87338"/>
                </a:avLst>
              </a:prstGeom>
              <a:ln w="22225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urved Connector 81"/>
              <p:cNvCxnSpPr>
                <a:stCxn id="78" idx="0"/>
                <a:endCxn id="67" idx="6"/>
              </p:cNvCxnSpPr>
              <p:nvPr/>
            </p:nvCxnSpPr>
            <p:spPr>
              <a:xfrm rot="10800000" flipV="1">
                <a:off x="4390936" y="2895600"/>
                <a:ext cx="2298134" cy="356573"/>
              </a:xfrm>
              <a:prstGeom prst="curvedConnector3">
                <a:avLst>
                  <a:gd name="adj1" fmla="val 77747"/>
                </a:avLst>
              </a:prstGeom>
              <a:ln w="22225">
                <a:solidFill>
                  <a:schemeClr val="bg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/>
              <p:cNvSpPr/>
              <p:nvPr/>
            </p:nvSpPr>
            <p:spPr>
              <a:xfrm>
                <a:off x="5759653" y="2523196"/>
                <a:ext cx="1314920" cy="441588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</a:rPr>
                  <a:t>HPCCFuseJ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632525" y="2312021"/>
                <a:ext cx="1552078" cy="893984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886143" y="3609474"/>
                <a:ext cx="4441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Performance Report: </a:t>
                </a:r>
                <a:r>
                  <a:rPr lang="en-US" i="1" dirty="0" smtClean="0"/>
                  <a:t>tiny.cc/</a:t>
                </a:r>
                <a:r>
                  <a:rPr lang="en-US" i="1" dirty="0" err="1" smtClean="0"/>
                  <a:t>hpccfusej_perf</a:t>
                </a:r>
                <a:endParaRPr lang="en-US" i="1" dirty="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6683402" y="2245115"/>
            <a:ext cx="4997882" cy="1431183"/>
            <a:chOff x="3886142" y="2032624"/>
            <a:chExt cx="4997882" cy="1431183"/>
          </a:xfrm>
        </p:grpSpPr>
        <p:grpSp>
          <p:nvGrpSpPr>
            <p:cNvPr id="34" name="Group 33"/>
            <p:cNvGrpSpPr/>
            <p:nvPr/>
          </p:nvGrpSpPr>
          <p:grpSpPr>
            <a:xfrm>
              <a:off x="7489433" y="2064642"/>
              <a:ext cx="1394591" cy="1399165"/>
              <a:chOff x="8269703" y="288757"/>
              <a:chExt cx="2354178" cy="3010484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V="1">
                <a:off x="8708851" y="707016"/>
                <a:ext cx="1524000" cy="1060073"/>
              </a:xfrm>
              <a:prstGeom prst="line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8712864" y="1793997"/>
                <a:ext cx="1467855" cy="1060073"/>
              </a:xfrm>
              <a:prstGeom prst="line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8712864" y="1779249"/>
                <a:ext cx="1524000" cy="0"/>
              </a:xfrm>
              <a:prstGeom prst="line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8269703" y="1348830"/>
                <a:ext cx="938463" cy="890337"/>
              </a:xfrm>
              <a:prstGeom prst="ellipse">
                <a:avLst/>
              </a:prstGeom>
              <a:solidFill>
                <a:srgbClr val="1A9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9685418" y="288757"/>
                <a:ext cx="938463" cy="890337"/>
              </a:xfrm>
              <a:prstGeom prst="ellipse">
                <a:avLst/>
              </a:prstGeom>
              <a:solidFill>
                <a:srgbClr val="1A9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9685417" y="1348829"/>
                <a:ext cx="938463" cy="890337"/>
              </a:xfrm>
              <a:prstGeom prst="ellipse">
                <a:avLst/>
              </a:prstGeom>
              <a:solidFill>
                <a:srgbClr val="1A9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9685417" y="2408904"/>
                <a:ext cx="938463" cy="890337"/>
              </a:xfrm>
              <a:prstGeom prst="ellipse">
                <a:avLst/>
              </a:prstGeom>
              <a:solidFill>
                <a:srgbClr val="1A9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7041353" y="2753804"/>
              <a:ext cx="466127" cy="10419"/>
            </a:xfrm>
            <a:prstGeom prst="straightConnector1">
              <a:avLst/>
            </a:prstGeom>
            <a:ln w="63500">
              <a:solidFill>
                <a:srgbClr val="96989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8" idx="1"/>
              <a:endCxn id="48" idx="6"/>
            </p:cNvCxnSpPr>
            <p:nvPr/>
          </p:nvCxnSpPr>
          <p:spPr>
            <a:xfrm flipH="1">
              <a:off x="5210687" y="2743990"/>
              <a:ext cx="548966" cy="422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886142" y="2032624"/>
              <a:ext cx="1324545" cy="1431183"/>
              <a:chOff x="1323472" y="288758"/>
              <a:chExt cx="2462463" cy="3010483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1792703" y="733926"/>
                <a:ext cx="1467855" cy="106007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792703" y="1793999"/>
                <a:ext cx="1524000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1792703" y="1793999"/>
                <a:ext cx="1524000" cy="106007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1323474" y="288758"/>
                <a:ext cx="938463" cy="89033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23473" y="1348831"/>
                <a:ext cx="938463" cy="89033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323472" y="2408904"/>
                <a:ext cx="938463" cy="89033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847472" y="1348831"/>
                <a:ext cx="938463" cy="89033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5759653" y="2523196"/>
              <a:ext cx="1314920" cy="44158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HPCCFuseJ</a:t>
              </a:r>
            </a:p>
          </p:txBody>
        </p:sp>
        <p:cxnSp>
          <p:nvCxnSpPr>
            <p:cNvPr id="39" name="Straight Arrow Connector 38"/>
            <p:cNvCxnSpPr>
              <a:stCxn id="73" idx="2"/>
            </p:cNvCxnSpPr>
            <p:nvPr/>
          </p:nvCxnSpPr>
          <p:spPr>
            <a:xfrm flipH="1" flipV="1">
              <a:off x="4390936" y="2244257"/>
              <a:ext cx="3937152" cy="27284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4350829" y="2914016"/>
              <a:ext cx="3937152" cy="27284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4382912" y="3307050"/>
              <a:ext cx="3937152" cy="27284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749063" y="1862692"/>
            <a:ext cx="103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Current</a:t>
            </a:r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9006917" y="1862692"/>
            <a:ext cx="136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Proposed</a:t>
            </a:r>
            <a:endParaRPr lang="en-US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9140141" y="3888532"/>
            <a:ext cx="271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Expected</a:t>
            </a:r>
            <a:r>
              <a:rPr lang="en-US" dirty="0" smtClean="0"/>
              <a:t>: April 2018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116665" y="5455466"/>
            <a:ext cx="271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Expected</a:t>
            </a:r>
            <a:r>
              <a:rPr lang="en-US" dirty="0" smtClean="0"/>
              <a:t>: April 2018</a:t>
            </a:r>
            <a:endParaRPr lang="en-US" dirty="0"/>
          </a:p>
        </p:txBody>
      </p:sp>
      <p:sp>
        <p:nvSpPr>
          <p:cNvPr id="80" name="Text Placeholder 5"/>
          <p:cNvSpPr txBox="1">
            <a:spLocks/>
          </p:cNvSpPr>
          <p:nvPr/>
        </p:nvSpPr>
        <p:spPr>
          <a:xfrm>
            <a:off x="304868" y="5810203"/>
            <a:ext cx="3903592" cy="64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Thank you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81" name="Text Placeholder 5"/>
          <p:cNvSpPr txBox="1">
            <a:spLocks/>
          </p:cNvSpPr>
          <p:nvPr/>
        </p:nvSpPr>
        <p:spPr>
          <a:xfrm>
            <a:off x="6329406" y="5613517"/>
            <a:ext cx="3903592" cy="64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200" dirty="0" smtClean="0">
                <a:solidFill>
                  <a:schemeClr val="accent1"/>
                </a:solidFill>
                <a:hlinkClick r:id="rId3"/>
              </a:rPr>
              <a:t>vnair2@ncsu.edu</a:t>
            </a:r>
            <a:endParaRPr lang="en-US" sz="3200" dirty="0" smtClean="0">
              <a:solidFill>
                <a:schemeClr val="accent1"/>
              </a:solidFill>
            </a:endParaRPr>
          </a:p>
          <a:p>
            <a:pPr algn="r"/>
            <a:r>
              <a:rPr lang="en-US" sz="3200" dirty="0" smtClean="0">
                <a:solidFill>
                  <a:schemeClr val="accent1"/>
                </a:solidFill>
              </a:rPr>
              <a:t>vivekaxl.com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30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 smtClean="0"/>
              <a:t>Objective</a:t>
            </a:r>
            <a:r>
              <a:rPr lang="en-US" dirty="0" smtClean="0"/>
              <a:t>: Interoperability between HPCC and Spark</a:t>
            </a:r>
          </a:p>
          <a:p>
            <a:pPr lvl="1"/>
            <a:r>
              <a:rPr lang="en-US" b="1" i="1" dirty="0" smtClean="0"/>
              <a:t>Spark-&gt;HPCC</a:t>
            </a:r>
            <a:r>
              <a:rPr lang="en-US" dirty="0" smtClean="0"/>
              <a:t>: Run Spark program (from Spark Shell) using data from HPCC </a:t>
            </a:r>
          </a:p>
          <a:p>
            <a:pPr lvl="1"/>
            <a:r>
              <a:rPr lang="en-US" b="1" i="1" dirty="0" smtClean="0"/>
              <a:t>HPCC-&gt;Spark</a:t>
            </a:r>
            <a:r>
              <a:rPr lang="en-US" dirty="0" smtClean="0"/>
              <a:t>: Call Spark program (as sub-routine) from within ECL program (using ECL IDE)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u="sng" dirty="0" smtClean="0"/>
              <a:t>Side-Effects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Can be used with </a:t>
            </a:r>
            <a:r>
              <a:rPr lang="en-US" b="1" dirty="0" smtClean="0"/>
              <a:t>ANY</a:t>
            </a:r>
            <a:r>
              <a:rPr lang="en-US" dirty="0" smtClean="0"/>
              <a:t> application  by treating HPCC </a:t>
            </a:r>
            <a:r>
              <a:rPr lang="en-US" dirty="0" err="1" smtClean="0"/>
              <a:t>thor</a:t>
            </a:r>
            <a:r>
              <a:rPr lang="en-US" dirty="0" smtClean="0"/>
              <a:t> files as a local file</a:t>
            </a:r>
          </a:p>
          <a:p>
            <a:pPr lvl="1"/>
            <a:r>
              <a:rPr lang="en-US" dirty="0" smtClean="0"/>
              <a:t>Can be used by analyst for quick exploration of data.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u="sng" dirty="0" smtClean="0"/>
              <a:t>Technologies used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Python FUSE </a:t>
            </a:r>
            <a:r>
              <a:rPr lang="en-US" dirty="0"/>
              <a:t>- Filesystem in </a:t>
            </a:r>
            <a:r>
              <a:rPr lang="en-US" dirty="0" smtClean="0"/>
              <a:t>User space</a:t>
            </a:r>
          </a:p>
          <a:p>
            <a:pPr lvl="1"/>
            <a:r>
              <a:rPr lang="en-US" dirty="0" smtClean="0"/>
              <a:t>Apache LIVY - </a:t>
            </a:r>
            <a:r>
              <a:rPr lang="en-US" dirty="0"/>
              <a:t>is a service that enables </a:t>
            </a:r>
            <a:r>
              <a:rPr lang="en-US" dirty="0" smtClean="0"/>
              <a:t>interaction </a:t>
            </a:r>
            <a:r>
              <a:rPr lang="en-US" dirty="0"/>
              <a:t>with a Spark cluster over a REST interface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3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/>
              <a:t>Possible </a:t>
            </a:r>
            <a:r>
              <a:rPr lang="en-US" dirty="0" smtClean="0"/>
              <a:t>Solutions</a:t>
            </a:r>
          </a:p>
          <a:p>
            <a:r>
              <a:rPr lang="en-US" dirty="0" smtClean="0"/>
              <a:t>Spark-HPCC: FUSE-based Solution</a:t>
            </a:r>
          </a:p>
          <a:p>
            <a:pPr lvl="1"/>
            <a:r>
              <a:rPr lang="en-US" dirty="0" smtClean="0"/>
              <a:t>Spark-</a:t>
            </a:r>
            <a:r>
              <a:rPr lang="en-US" dirty="0"/>
              <a:t>&gt;</a:t>
            </a:r>
            <a:r>
              <a:rPr lang="en-US" dirty="0" smtClean="0"/>
              <a:t>HPCC</a:t>
            </a:r>
          </a:p>
          <a:p>
            <a:pPr lvl="1"/>
            <a:r>
              <a:rPr lang="en-US" dirty="0"/>
              <a:t>HPCC-&gt;</a:t>
            </a:r>
            <a:r>
              <a:rPr lang="en-US" dirty="0" smtClean="0"/>
              <a:t>Spark</a:t>
            </a:r>
          </a:p>
          <a:p>
            <a:r>
              <a:rPr lang="en-US" dirty="0"/>
              <a:t>Future Work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Motivation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Possible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Solutions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Spark-HPCC: FUSE-based Solution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HPCC-&gt;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Demonstration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Work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</a:t>
            </a:fld>
            <a:endParaRPr lang="en-US"/>
          </a:p>
        </p:txBody>
      </p:sp>
      <p:pic>
        <p:nvPicPr>
          <p:cNvPr id="6146" name="Picture 2" descr="https://camo.githubusercontent.com/69f62c05b5ff6d83a090f408ea33adc250242a3e/68747470733a2f2f75706c6f61642e77696b696d656469612e6f72672f77696b6970656469612f636f6d6d6f6e732f7468756d622f642f64652f53757370656e73696f6e5f6272696467655f69636f6e2e7376672f3230303070782d53757370656e73696f6e5f6272696467655f69636f6e2e737667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2" y="2441310"/>
            <a:ext cx="4969043" cy="143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36549" y="292608"/>
            <a:ext cx="11513969" cy="87431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Context</a:t>
            </a:r>
            <a:endParaRPr lang="en-US"/>
          </a:p>
        </p:txBody>
      </p:sp>
      <p:pic>
        <p:nvPicPr>
          <p:cNvPr id="14" name="Picture 4" descr="https://d3an9kf42ylj3p.cloudfront.net/uploads/2015/06/spark-logo.png?x230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11717" r="7222" b="32365"/>
          <a:stretch/>
        </p:blipFill>
        <p:spPr bwMode="auto">
          <a:xfrm>
            <a:off x="9377713" y="2549011"/>
            <a:ext cx="17145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544" y="3770227"/>
            <a:ext cx="689156" cy="68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realpython.com/learn/python-first-steps/images/python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400" y="3847455"/>
            <a:ext cx="906560" cy="6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upload.wikimedia.org/wikipedia/commons/9/97/%E0%A6%B8%E0%A7%8D%E0%A6%AF%E0%A6%BE%E0%A6%B8_%E0%A6%B2%E0%A7%8B%E0%A6%97%E0%A7%8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547" y="3935321"/>
            <a:ext cx="998922" cy="4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hpccsystems.com/sites/default/files/gbb-uploads/homepage-splash-logo-fqwx5q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6709" r="12255" b="23331"/>
          <a:stretch/>
        </p:blipFill>
        <p:spPr bwMode="auto">
          <a:xfrm>
            <a:off x="863933" y="2441310"/>
            <a:ext cx="2309869" cy="156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62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1"/>
                </a:solidFill>
              </a:rPr>
              <a:t>Spark-HPCC: </a:t>
            </a:r>
            <a:r>
              <a:rPr lang="en-US" dirty="0" smtClean="0">
                <a:solidFill>
                  <a:schemeClr val="accent1"/>
                </a:solidFill>
              </a:rPr>
              <a:t>Introduction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HPCC-&gt;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Demonstration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Work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The Download: Tech Talks            #</a:t>
            </a:r>
            <a:r>
              <a:rPr lang="en-US" dirty="0" err="1" smtClean="0"/>
              <a:t>HPCCTechTalks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010272" y="2233087"/>
            <a:ext cx="1691779" cy="2311358"/>
            <a:chOff x="8269703" y="288757"/>
            <a:chExt cx="2354178" cy="3010484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8708851" y="707016"/>
              <a:ext cx="1524000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12864" y="1793997"/>
              <a:ext cx="1467855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712864" y="1779249"/>
              <a:ext cx="1524000" cy="0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8269703" y="1348830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685418" y="288757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685417" y="1348829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685417" y="2408904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6112042" y="0"/>
            <a:ext cx="24063" cy="6858000"/>
          </a:xfrm>
          <a:prstGeom prst="line">
            <a:avLst/>
          </a:prstGeom>
          <a:ln w="63500">
            <a:solidFill>
              <a:schemeClr val="tx1">
                <a:alpha val="1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860759" y="2960048"/>
            <a:ext cx="2526627" cy="8903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HPCCFuseJ</a:t>
            </a:r>
          </a:p>
        </p:txBody>
      </p:sp>
      <p:pic>
        <p:nvPicPr>
          <p:cNvPr id="1030" name="Picture 6" descr="https://hpccsystems.com/sites/default/files/gbb-uploads/homepage-splash-logo-fqwx5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6709" r="12255" b="23331"/>
          <a:stretch/>
        </p:blipFill>
        <p:spPr bwMode="auto">
          <a:xfrm>
            <a:off x="6136105" y="59961"/>
            <a:ext cx="1477418" cy="99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8685727" y="3122093"/>
            <a:ext cx="745958" cy="566246"/>
          </a:xfrm>
          <a:prstGeom prst="rect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ESP</a:t>
            </a:r>
          </a:p>
        </p:txBody>
      </p:sp>
      <p:cxnSp>
        <p:nvCxnSpPr>
          <p:cNvPr id="50" name="Straight Arrow Connector 49"/>
          <p:cNvCxnSpPr>
            <a:stCxn id="45" idx="3"/>
            <a:endCxn id="48" idx="1"/>
          </p:cNvCxnSpPr>
          <p:nvPr/>
        </p:nvCxnSpPr>
        <p:spPr>
          <a:xfrm flipV="1">
            <a:off x="7387386" y="3405216"/>
            <a:ext cx="1298341" cy="1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8" idx="3"/>
            <a:endCxn id="38" idx="2"/>
          </p:cNvCxnSpPr>
          <p:nvPr/>
        </p:nvCxnSpPr>
        <p:spPr>
          <a:xfrm flipV="1">
            <a:off x="9431685" y="3388766"/>
            <a:ext cx="578587" cy="16450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1"/>
          </p:cNvCxnSpPr>
          <p:nvPr/>
        </p:nvCxnSpPr>
        <p:spPr>
          <a:xfrm flipH="1">
            <a:off x="3562418" y="3405217"/>
            <a:ext cx="1298341" cy="76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149391" y="2850557"/>
            <a:ext cx="2460085" cy="1156885"/>
            <a:chOff x="517358" y="2919967"/>
            <a:chExt cx="3034096" cy="1423431"/>
          </a:xfrm>
        </p:grpSpPr>
        <p:pic>
          <p:nvPicPr>
            <p:cNvPr id="24" name="Picture 4" descr="https://www.dataquest.io/blog/images/social_share/pysp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7" t="8037" r="24455" b="33397"/>
            <a:stretch/>
          </p:blipFill>
          <p:spPr bwMode="auto">
            <a:xfrm>
              <a:off x="517358" y="2919967"/>
              <a:ext cx="2907423" cy="124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1472143" y="4069888"/>
              <a:ext cx="2079311" cy="273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Picture 4" descr="https://d3an9kf42ylj3p.cloudfront.net/uploads/2015/06/spark-logo.png?x2305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11717" r="7222" b="32365"/>
          <a:stretch/>
        </p:blipFill>
        <p:spPr bwMode="auto">
          <a:xfrm>
            <a:off x="4421605" y="18910"/>
            <a:ext cx="17145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727" y="4735613"/>
            <a:ext cx="1266825" cy="1200150"/>
          </a:xfrm>
          <a:prstGeom prst="rect">
            <a:avLst/>
          </a:prstGeom>
        </p:spPr>
      </p:pic>
      <p:pic>
        <p:nvPicPr>
          <p:cNvPr id="19458" name="Picture 2" descr="https://knoldus.files.wordpress.com/2016/08/blog-aug-1.png?w=6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31" y="4470200"/>
            <a:ext cx="3657639" cy="172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Elbow Connector 2"/>
          <p:cNvCxnSpPr>
            <a:stCxn id="19458" idx="0"/>
            <a:endCxn id="38" idx="4"/>
          </p:cNvCxnSpPr>
          <p:nvPr/>
        </p:nvCxnSpPr>
        <p:spPr>
          <a:xfrm rot="5400000" flipH="1" flipV="1">
            <a:off x="6287540" y="410265"/>
            <a:ext cx="739647" cy="7380224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73531" y="4119361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Spark Shell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846230" y="4285534"/>
            <a:ext cx="94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ECL-IDE</a:t>
            </a:r>
            <a:endParaRPr lang="en-US" dirty="0"/>
          </a:p>
        </p:txBody>
      </p:sp>
      <p:sp>
        <p:nvSpPr>
          <p:cNvPr id="31" name="Content Placeholder 3"/>
          <p:cNvSpPr txBox="1">
            <a:spLocks/>
          </p:cNvSpPr>
          <p:nvPr/>
        </p:nvSpPr>
        <p:spPr>
          <a:xfrm>
            <a:off x="1923543" y="1425811"/>
            <a:ext cx="9253794" cy="4523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Spark-&gt;HPCC: Run Spark program using data stored in HPCC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336549" y="292608"/>
            <a:ext cx="11513969" cy="87431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Spark-HPCC</a:t>
            </a:r>
            <a:endParaRPr lang="en-US"/>
          </a:p>
        </p:txBody>
      </p:sp>
      <p:sp>
        <p:nvSpPr>
          <p:cNvPr id="34" name="Content Placeholder 3"/>
          <p:cNvSpPr txBox="1">
            <a:spLocks/>
          </p:cNvSpPr>
          <p:nvPr/>
        </p:nvSpPr>
        <p:spPr>
          <a:xfrm>
            <a:off x="1923543" y="1895228"/>
            <a:ext cx="9253794" cy="47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69894"/>
              </a:buClr>
            </a:pPr>
            <a:r>
              <a:rPr lang="en-US" dirty="0" smtClean="0"/>
              <a:t>HPCC-&gt;Spark: Run Spark program as ECL sub-routine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856621" y="1058779"/>
            <a:ext cx="352696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FUSE plugin which can mount HPCC clusters as a local drive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809874" y="1744579"/>
            <a:ext cx="1058779" cy="117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5369297" y="767181"/>
            <a:ext cx="879995" cy="7002024"/>
          </a:xfrm>
          <a:prstGeom prst="bentConnector4">
            <a:avLst>
              <a:gd name="adj1" fmla="val 18762"/>
              <a:gd name="adj2" fmla="val 100134"/>
            </a:avLst>
          </a:prstGeom>
          <a:ln w="12700">
            <a:solidFill>
              <a:srgbClr val="96989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8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29" grpId="0"/>
      <p:bldP spid="30" grpId="0"/>
      <p:bldP spid="31" grpId="0"/>
      <p:bldP spid="34" grpId="0"/>
      <p:bldP spid="46" grpId="0" animBg="1"/>
      <p:bldP spid="4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Spark-HPCC: Side Effect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010272" y="2233087"/>
            <a:ext cx="1691779" cy="2311358"/>
            <a:chOff x="8269703" y="288757"/>
            <a:chExt cx="2354178" cy="3010484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8708851" y="707016"/>
              <a:ext cx="1524000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12864" y="1793997"/>
              <a:ext cx="1467855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712864" y="1779249"/>
              <a:ext cx="1524000" cy="0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8269703" y="1348830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685418" y="288757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685417" y="1348829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685417" y="2408904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6112042" y="0"/>
            <a:ext cx="24063" cy="6858000"/>
          </a:xfrm>
          <a:prstGeom prst="line">
            <a:avLst/>
          </a:prstGeom>
          <a:ln w="63500">
            <a:solidFill>
              <a:schemeClr val="tx1">
                <a:alpha val="1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860759" y="2960048"/>
            <a:ext cx="2526627" cy="8903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HPCCFuseJ</a:t>
            </a:r>
          </a:p>
        </p:txBody>
      </p:sp>
      <p:pic>
        <p:nvPicPr>
          <p:cNvPr id="1030" name="Picture 6" descr="https://hpccsystems.com/sites/default/files/gbb-uploads/homepage-splash-logo-fqwx5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6709" r="12255" b="23331"/>
          <a:stretch/>
        </p:blipFill>
        <p:spPr bwMode="auto">
          <a:xfrm>
            <a:off x="6136105" y="59961"/>
            <a:ext cx="1477418" cy="99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8685727" y="3122093"/>
            <a:ext cx="745958" cy="566246"/>
          </a:xfrm>
          <a:prstGeom prst="rect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ESP</a:t>
            </a:r>
          </a:p>
        </p:txBody>
      </p:sp>
      <p:cxnSp>
        <p:nvCxnSpPr>
          <p:cNvPr id="50" name="Straight Arrow Connector 49"/>
          <p:cNvCxnSpPr>
            <a:stCxn id="45" idx="3"/>
            <a:endCxn id="48" idx="1"/>
          </p:cNvCxnSpPr>
          <p:nvPr/>
        </p:nvCxnSpPr>
        <p:spPr>
          <a:xfrm flipV="1">
            <a:off x="7387386" y="3405216"/>
            <a:ext cx="1298341" cy="1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8" idx="3"/>
            <a:endCxn id="38" idx="2"/>
          </p:cNvCxnSpPr>
          <p:nvPr/>
        </p:nvCxnSpPr>
        <p:spPr>
          <a:xfrm flipV="1">
            <a:off x="9431685" y="3388766"/>
            <a:ext cx="578587" cy="16450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1"/>
          </p:cNvCxnSpPr>
          <p:nvPr/>
        </p:nvCxnSpPr>
        <p:spPr>
          <a:xfrm flipH="1">
            <a:off x="3562418" y="3405217"/>
            <a:ext cx="1298341" cy="76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img-prod-cms-rt-microsoft-com.akamaized.net/cms/api/am/imageFileData/RE1uwiy?ver=5c78&amp;w=231&amp;h=197&amp;q=90&amp;m=6&amp;o=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" t="18205" b="17675"/>
          <a:stretch/>
        </p:blipFill>
        <p:spPr bwMode="auto">
          <a:xfrm>
            <a:off x="4355740" y="59961"/>
            <a:ext cx="1604004" cy="88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stack.imgur.com/2DFK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71" y="1333908"/>
            <a:ext cx="2090847" cy="133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ocumentfoundation.org/assets/Uploads/LibreOffice-Initial-Artwork-Logo-ColorLogoBasic-500p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30" y="2923548"/>
            <a:ext cx="2288130" cy="7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blog.meld.cc/wp-content/uploads/2013/03/cropped-MEL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20" y="3792718"/>
            <a:ext cx="2177639" cy="92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7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Spark-HPCC: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Design</a:t>
            </a:r>
          </a:p>
          <a:p>
            <a:pPr lvl="1">
              <a:buClr>
                <a:schemeClr val="accent1"/>
              </a:buClr>
            </a:pPr>
            <a:r>
              <a:rPr lang="en-US" dirty="0" smtClean="0">
                <a:solidFill>
                  <a:schemeClr val="accent1"/>
                </a:solidFill>
              </a:rPr>
              <a:t>Spark-</a:t>
            </a:r>
            <a:r>
              <a:rPr lang="en-US" dirty="0">
                <a:solidFill>
                  <a:schemeClr val="accent1"/>
                </a:solidFill>
              </a:rPr>
              <a:t>&gt;</a:t>
            </a:r>
            <a:r>
              <a:rPr lang="en-US" dirty="0" smtClean="0">
                <a:solidFill>
                  <a:schemeClr val="accent1"/>
                </a:solidFill>
              </a:rPr>
              <a:t>HPCC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HPCC-&gt;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Demonstration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Work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2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 Nexis 201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0662FC5622D4DB2F6020CCE58CCE9" ma:contentTypeVersion="0" ma:contentTypeDescription="Create a new document." ma:contentTypeScope="" ma:versionID="0e8f51bac73df94d5de5879d0b637fc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4433181B-4E50-427F-87C1-8F43009AA2EE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D648CFA-4338-4B21-971A-0C37C6B55A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5427-C541-4040-8DBA-9F4A5271A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19848</TotalTime>
  <Words>544</Words>
  <Application>Microsoft Macintosh PowerPoint</Application>
  <PresentationFormat>Widescreen</PresentationFormat>
  <Paragraphs>178</Paragraphs>
  <Slides>16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HPCC Systems - 2015 Template</vt:lpstr>
      <vt:lpstr>Spark-HPCC: HPCC with Spark</vt:lpstr>
      <vt:lpstr>Problem Statement </vt:lpstr>
      <vt:lpstr>Agenda</vt:lpstr>
      <vt:lpstr>Agenda</vt:lpstr>
      <vt:lpstr>PowerPoint Presentation</vt:lpstr>
      <vt:lpstr>Agenda</vt:lpstr>
      <vt:lpstr>PowerPoint Presentation</vt:lpstr>
      <vt:lpstr>Spark-HPCC: Side Effect</vt:lpstr>
      <vt:lpstr>Agenda</vt:lpstr>
      <vt:lpstr>Spark-&gt;HPCC: Run Spark using data from HPCC</vt:lpstr>
      <vt:lpstr>Agenda</vt:lpstr>
      <vt:lpstr>HPCC-&gt;Spark: Run Spark from ECLIDE</vt:lpstr>
      <vt:lpstr>Agenda</vt:lpstr>
      <vt:lpstr>PowerPoint Presentation</vt:lpstr>
      <vt:lpstr>Agenda</vt:lpstr>
      <vt:lpstr>Future Work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Vivek Nair</cp:lastModifiedBy>
  <cp:revision>734</cp:revision>
  <dcterms:created xsi:type="dcterms:W3CDTF">2015-07-26T09:19:47Z</dcterms:created>
  <dcterms:modified xsi:type="dcterms:W3CDTF">2017-07-28T19:27:08Z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0x0101002B00662FC5622D4DB2F6020CCE58CCE9</vt:lpwstr>
  </property>
</Properties>
</file>